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94" r:id="rId2"/>
    <p:sldId id="295" r:id="rId3"/>
    <p:sldId id="325" r:id="rId4"/>
    <p:sldId id="337" r:id="rId5"/>
    <p:sldId id="338" r:id="rId6"/>
    <p:sldId id="339" r:id="rId7"/>
    <p:sldId id="340" r:id="rId8"/>
    <p:sldId id="341" r:id="rId9"/>
    <p:sldId id="349" r:id="rId10"/>
    <p:sldId id="342" r:id="rId11"/>
    <p:sldId id="344" r:id="rId12"/>
    <p:sldId id="345" r:id="rId13"/>
    <p:sldId id="350" r:id="rId14"/>
    <p:sldId id="346" r:id="rId15"/>
    <p:sldId id="347" r:id="rId16"/>
    <p:sldId id="336" r:id="rId17"/>
  </p:sldIdLst>
  <p:sldSz cx="12192000" cy="6858000"/>
  <p:notesSz cx="6858000" cy="9144000"/>
  <p:embeddedFontLst>
    <p:embeddedFont>
      <p:font typeface="경기천년제목V Bold" panose="02020803020101020101" pitchFamily="18" charset="-127"/>
      <p:bold r:id="rId19"/>
    </p:embeddedFont>
    <p:embeddedFont>
      <p:font typeface="경기천년제목 Light" panose="02020403020101020101" pitchFamily="18" charset="-127"/>
      <p:regular r:id="rId20"/>
    </p:embeddedFont>
    <p:embeddedFont>
      <p:font typeface="경기천년제목 Bold" panose="02020803020101020101" pitchFamily="18" charset="-127"/>
      <p:bold r:id="rId21"/>
    </p:embeddedFont>
    <p:embeddedFont>
      <p:font typeface="경기천년제목 Medium" panose="02020603020101020101" pitchFamily="18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Cambria Math" panose="02040503050406030204" pitchFamily="18" charset="0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17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66C"/>
    <a:srgbClr val="28A6D9"/>
    <a:srgbClr val="77D3CF"/>
    <a:srgbClr val="FFFFFF"/>
    <a:srgbClr val="D682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11" autoAdjust="0"/>
    <p:restoredTop sz="92345" autoAdjust="0"/>
  </p:normalViewPr>
  <p:slideViewPr>
    <p:cSldViewPr snapToGrid="0" showGuides="1">
      <p:cViewPr varScale="1">
        <p:scale>
          <a:sx n="82" d="100"/>
          <a:sy n="82" d="100"/>
        </p:scale>
        <p:origin x="730" y="62"/>
      </p:cViewPr>
      <p:guideLst>
        <p:guide pos="3817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C1C2B-43AE-4304-8A6B-6DCD2E9813F3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10AF01-4CA5-4933-8425-4400569E54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228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0AF01-4CA5-4933-8425-4400569E545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36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spc="-1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위의 그래프 </a:t>
            </a:r>
            <a:r>
              <a:rPr lang="en-US" altLang="ko-KR" sz="1200" b="0" i="0" kern="12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training,</a:t>
            </a:r>
            <a:r>
              <a:rPr lang="en-US" altLang="ko-KR" sz="1200" b="0" i="0" kern="1200" spc="-150" baseline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validation error </a:t>
            </a:r>
            <a:r>
              <a:rPr lang="ko-KR" altLang="en-US" sz="1200" b="0" i="0" kern="1200" spc="-150" baseline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나타냄</a:t>
            </a:r>
            <a:endParaRPr lang="en-US" altLang="ko-KR" sz="1200" spc="-1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n-lt"/>
              <a:ea typeface="경기천년제목 Light" panose="02020403020101020101" pitchFamily="18" charset="-127"/>
            </a:endParaRPr>
          </a:p>
          <a:p>
            <a:r>
              <a:rPr lang="en-US" altLang="ko-KR" sz="12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lt"/>
                <a:ea typeface="경기천년제목 Light" panose="02020403020101020101" pitchFamily="18" charset="-127"/>
              </a:rPr>
              <a:t>exponentially low convergence rates -&gt; </a:t>
            </a:r>
            <a:r>
              <a:rPr lang="ko-KR" altLang="en-US" sz="1200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lt"/>
                <a:ea typeface="경기천년제목 Light" panose="02020403020101020101" pitchFamily="18" charset="-127"/>
              </a:rPr>
              <a:t>이부분에</a:t>
            </a:r>
            <a:r>
              <a:rPr lang="ko-KR" altLang="en-US" sz="12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lt"/>
                <a:ea typeface="경기천년제목 Light" panose="02020403020101020101" pitchFamily="18" charset="-127"/>
              </a:rPr>
              <a:t> 대해서는  자신들도 정확하게 몰라서 나중에 연구할거라고 언급</a:t>
            </a:r>
            <a:endParaRPr lang="en-US" altLang="ko-KR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390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옵션 간의 차이는 미미하다는 사실은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projection shortcut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성능 저하 문제를 해결하는데 필수적이지 않다는 것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나타냄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memory/time complexity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size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줄이기 위해 이 논문에서는 </a:t>
            </a:r>
            <a:r>
              <a:rPr lang="ko-KR" altLang="en-US" dirty="0" smtClean="0"/>
              <a:t>옵션 </a:t>
            </a:r>
            <a:r>
              <a:rPr lang="en-US" altLang="ko-KR" dirty="0" smtClean="0"/>
              <a:t>3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사용하지 않는다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 얻어지는 이점은 아래에서 소개 될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bottleneck architecture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complexity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높이지 않기 위해서도 특히 중요한 요소로 작용한다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9816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단순히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측면에서 보면 작은 커널을 사용함으로써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수가 줄어든다고 이용할 수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상황에서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identity shortcut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자체가 존재하지 않기 때문에 이러한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보틀넥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구조에 대해서 더욱 효과적으로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수를 줄이는데 기여 가능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보틀넥일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때는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identity shortcut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더욱 효과적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482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13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(First layer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convolution layer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이어서 각각의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사이즈를 가지는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stack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해서 사용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마지막에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fully-connected layer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사용해서 총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6n+2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만큼의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사용됨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얇은 곡선과 굵은 곡선은 각각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 error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testing error</a:t>
            </a:r>
          </a:p>
          <a:p>
            <a:r>
              <a:rPr lang="ko-KR" altLang="en-US" dirty="0" smtClean="0"/>
              <a:t>하지만 </a:t>
            </a:r>
            <a:r>
              <a:rPr lang="en-US" altLang="ko-KR" dirty="0" smtClean="0"/>
              <a:t>ResNet1202</a:t>
            </a:r>
            <a:r>
              <a:rPr lang="ko-KR" altLang="en-US" dirty="0" smtClean="0"/>
              <a:t>에선 </a:t>
            </a:r>
            <a:r>
              <a:rPr lang="en-US" altLang="ko-KR" dirty="0" smtClean="0"/>
              <a:t>Dropout</a:t>
            </a:r>
            <a:r>
              <a:rPr lang="ko-KR" altLang="en-US" dirty="0" smtClean="0"/>
              <a:t>을 사용하지 않았기 때문에 </a:t>
            </a:r>
            <a:r>
              <a:rPr lang="en-US" altLang="ko-KR" dirty="0" err="1" smtClean="0"/>
              <a:t>overfit</a:t>
            </a:r>
            <a:r>
              <a:rPr lang="ko-KR" altLang="en-US" dirty="0" smtClean="0"/>
              <a:t>문제를 해결할 수도 있을 것이다</a:t>
            </a:r>
            <a:r>
              <a:rPr lang="en-US" altLang="ko-KR" dirty="0" smtClean="0"/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2551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7548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722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0AF01-4CA5-4933-8425-4400569E545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920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과거에는</a:t>
            </a:r>
            <a:r>
              <a:rPr lang="en-US" altLang="ko-KR" dirty="0" smtClean="0"/>
              <a:t> Over</a:t>
            </a:r>
            <a:r>
              <a:rPr lang="en-US" altLang="ko-KR" baseline="0" dirty="0" smtClean="0"/>
              <a:t>fitting </a:t>
            </a:r>
            <a:r>
              <a:rPr lang="ko-KR" altLang="en-US" baseline="0" dirty="0" smtClean="0"/>
              <a:t>문제로 성능을 내지 못하였다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하지만 </a:t>
            </a:r>
            <a:r>
              <a:rPr lang="en-US" altLang="ko-KR" baseline="0" dirty="0" smtClean="0"/>
              <a:t>weight </a:t>
            </a:r>
            <a:r>
              <a:rPr lang="ko-KR" altLang="en-US" baseline="0" dirty="0" smtClean="0"/>
              <a:t>초기화 방법과 효율적인 </a:t>
            </a:r>
            <a:r>
              <a:rPr lang="en-US" altLang="ko-KR" baseline="0" dirty="0" err="1" smtClean="0"/>
              <a:t>nomarlization</a:t>
            </a:r>
            <a:r>
              <a:rPr lang="ko-KR" altLang="en-US" baseline="0" dirty="0" smtClean="0"/>
              <a:t>으로 인해 </a:t>
            </a:r>
            <a:r>
              <a:rPr lang="en-US" altLang="ko-KR" baseline="0" dirty="0" smtClean="0"/>
              <a:t>overfitting </a:t>
            </a:r>
            <a:r>
              <a:rPr lang="ko-KR" altLang="en-US" baseline="0" dirty="0" smtClean="0"/>
              <a:t>문제는 </a:t>
            </a:r>
            <a:r>
              <a:rPr lang="ko-KR" altLang="en-US" baseline="0" dirty="0" err="1" smtClean="0"/>
              <a:t>어느정도</a:t>
            </a:r>
            <a:r>
              <a:rPr lang="ko-KR" altLang="en-US" baseline="0" dirty="0" smtClean="0"/>
              <a:t> 해결되었다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그러나 </a:t>
            </a:r>
            <a:r>
              <a:rPr lang="en-US" altLang="ko-KR" baseline="0" dirty="0" smtClean="0"/>
              <a:t>Gradient vanishing </a:t>
            </a:r>
            <a:r>
              <a:rPr lang="ko-KR" altLang="en-US" baseline="0" dirty="0" smtClean="0"/>
              <a:t>문제나 </a:t>
            </a:r>
            <a:r>
              <a:rPr lang="en-US" altLang="ko-KR" baseline="0" dirty="0" smtClean="0"/>
              <a:t>exploding </a:t>
            </a:r>
            <a:r>
              <a:rPr lang="ko-KR" altLang="en-US" baseline="0" dirty="0" smtClean="0"/>
              <a:t>문제로 인해 </a:t>
            </a:r>
            <a:r>
              <a:rPr lang="en-US" altLang="ko-KR" baseline="0" dirty="0" smtClean="0"/>
              <a:t>depth </a:t>
            </a:r>
            <a:r>
              <a:rPr lang="ko-KR" altLang="en-US" baseline="0" dirty="0" smtClean="0"/>
              <a:t>가 증가해도 어느 정도 선에 도달하게 되면 </a:t>
            </a:r>
            <a:r>
              <a:rPr lang="ko-KR" altLang="en-US" baseline="0" dirty="0" err="1" smtClean="0"/>
              <a:t>퍼포먼스가</a:t>
            </a:r>
            <a:r>
              <a:rPr lang="ko-KR" altLang="en-US" baseline="0" dirty="0" smtClean="0"/>
              <a:t> 낮아지는 </a:t>
            </a:r>
            <a:r>
              <a:rPr lang="en-US" altLang="ko-KR" baseline="0" dirty="0" smtClean="0"/>
              <a:t>Degradation </a:t>
            </a:r>
            <a:r>
              <a:rPr lang="ko-KR" altLang="en-US" baseline="0" dirty="0" smtClean="0"/>
              <a:t>문제가 발생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356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Degradation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616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Residual block </a:t>
            </a:r>
            <a:r>
              <a:rPr lang="ko-KR" altLang="en-US" dirty="0" smtClean="0"/>
              <a:t>에서 단순한 특성 </a:t>
            </a:r>
            <a:r>
              <a:rPr lang="en-US" altLang="ko-KR" dirty="0" smtClean="0"/>
              <a:t>x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변형없이</a:t>
            </a:r>
            <a:r>
              <a:rPr lang="ko-KR" altLang="en-US" dirty="0" smtClean="0"/>
              <a:t> 그대로 가져올 수 </a:t>
            </a:r>
            <a:r>
              <a:rPr lang="ko-KR" altLang="en-US" dirty="0" err="1" smtClean="0"/>
              <a:t>있게되고</a:t>
            </a:r>
            <a:r>
              <a:rPr lang="ko-KR" altLang="en-US" dirty="0" smtClean="0"/>
              <a:t> 거기에 뒷부분에서 뽑은 복잡한 특성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 추가적으로 남아있는 </a:t>
            </a:r>
            <a:r>
              <a:rPr lang="ko-KR" altLang="en-US" dirty="0" err="1" smtClean="0"/>
              <a:t>잔여한</a:t>
            </a:r>
            <a:r>
              <a:rPr lang="ko-KR" altLang="en-US" dirty="0" smtClean="0"/>
              <a:t> 정보인 </a:t>
            </a:r>
            <a:r>
              <a:rPr lang="en-US" altLang="ko-KR" dirty="0" smtClean="0"/>
              <a:t>F</a:t>
            </a:r>
            <a:r>
              <a:rPr lang="ko-KR" altLang="en-US" dirty="0" smtClean="0"/>
              <a:t>를 더해주겠다는 것</a:t>
            </a:r>
            <a:endParaRPr lang="en-US" altLang="ko-KR" dirty="0" smtClean="0"/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Residual block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이용해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feedbackfoward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적용한 것을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Identity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shortcut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이라고 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014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Sigma</a:t>
            </a:r>
            <a:r>
              <a:rPr lang="en-US" altLang="ko-KR" baseline="0" dirty="0" smtClean="0"/>
              <a:t> = </a:t>
            </a:r>
            <a:r>
              <a:rPr lang="en-US" altLang="ko-KR" baseline="0" dirty="0" err="1" smtClean="0"/>
              <a:t>ReLU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293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비교목적으로 기본적인 </a:t>
            </a:r>
            <a:r>
              <a:rPr lang="en-US" altLang="ko-KR" dirty="0" smtClean="0"/>
              <a:t>CNN</a:t>
            </a:r>
            <a:r>
              <a:rPr lang="ko-KR" altLang="en-US" dirty="0" smtClean="0"/>
              <a:t>네트워크를 가져와 실험을 진행</a:t>
            </a:r>
            <a:r>
              <a:rPr lang="en-US" altLang="ko-KR" dirty="0" smtClean="0"/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다양한 형태의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plain/residual network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대해 테스트 했으며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일관된 현상을 관찰한다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실험에서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ImageNet dataset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위한 두 모델을 다음과 같이 정의했다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489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비교목적으로 기본적인 </a:t>
            </a:r>
            <a:r>
              <a:rPr lang="en-US" altLang="ko-KR" dirty="0" smtClean="0"/>
              <a:t>CNN</a:t>
            </a:r>
            <a:r>
              <a:rPr lang="ko-KR" altLang="en-US" dirty="0" smtClean="0"/>
              <a:t>네트워크를 가져와 실험을 진행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기본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687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lt"/>
                <a:ea typeface="경기천년제목 Light" panose="02020403020101020101" pitchFamily="18" charset="-127"/>
              </a:rPr>
              <a:t>이미지넷</a:t>
            </a:r>
            <a:r>
              <a:rPr lang="ko-KR" altLang="en-US" sz="12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lt"/>
                <a:ea typeface="경기천년제목 Light" panose="02020403020101020101" pitchFamily="18" charset="-127"/>
              </a:rPr>
              <a:t> </a:t>
            </a:r>
            <a:r>
              <a:rPr lang="en-US" altLang="ko-KR" sz="12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lt"/>
                <a:ea typeface="경기천년제목 Light" panose="02020403020101020101" pitchFamily="18" charset="-127"/>
              </a:rPr>
              <a:t>: 1000</a:t>
            </a:r>
            <a:r>
              <a:rPr lang="ko-KR" altLang="en-US" sz="12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lt"/>
                <a:ea typeface="경기천년제목 Light" panose="02020403020101020101" pitchFamily="18" charset="-127"/>
              </a:rPr>
              <a:t>개 클래스</a:t>
            </a:r>
            <a:r>
              <a:rPr lang="en-US" altLang="ko-KR" sz="12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lt"/>
                <a:ea typeface="경기천년제목 Light" panose="02020403020101020101" pitchFamily="18" charset="-127"/>
              </a:rPr>
              <a:t>, 2012,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training/validation/test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이미지의 개수는 각각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1.28M/50K/100K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개에 해당한다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테스트 결과는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top-1 error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top-5 error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모두 평가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 smtClean="0">
              <a:latin typeface="+mn-lt"/>
            </a:endParaRPr>
          </a:p>
          <a:p>
            <a:r>
              <a:rPr lang="ko-KR" altLang="en-US" dirty="0" smtClean="0">
                <a:latin typeface="+mn-lt"/>
              </a:rPr>
              <a:t>이 논문에서는 두가지 실험을 통해 </a:t>
            </a:r>
            <a:r>
              <a:rPr lang="en-US" altLang="ko-KR" dirty="0" err="1" smtClean="0">
                <a:latin typeface="+mn-lt"/>
              </a:rPr>
              <a:t>resnet</a:t>
            </a:r>
            <a:r>
              <a:rPr lang="ko-KR" altLang="en-US" dirty="0" smtClean="0">
                <a:latin typeface="+mn-lt"/>
              </a:rPr>
              <a:t>의 성능을 나타냄</a:t>
            </a:r>
            <a:endParaRPr lang="en-US" altLang="ko-KR" dirty="0" smtClean="0">
              <a:latin typeface="+mn-lt"/>
            </a:endParaRPr>
          </a:p>
          <a:p>
            <a:r>
              <a:rPr lang="en-US" altLang="ko-KR" dirty="0" smtClean="0">
                <a:latin typeface="+mn-lt"/>
              </a:rPr>
              <a:t>2.</a:t>
            </a:r>
            <a:r>
              <a:rPr lang="en-US" altLang="ko-KR" baseline="0" dirty="0" smtClean="0">
                <a:latin typeface="+mn-lt"/>
              </a:rPr>
              <a:t> Identity shortcut</a:t>
            </a:r>
            <a:r>
              <a:rPr lang="ko-KR" altLang="en-US" baseline="0" dirty="0" smtClean="0">
                <a:latin typeface="+mn-lt"/>
              </a:rPr>
              <a:t>과 </a:t>
            </a:r>
            <a:r>
              <a:rPr lang="en-US" altLang="ko-KR" baseline="0" dirty="0" smtClean="0">
                <a:latin typeface="+mn-lt"/>
              </a:rPr>
              <a:t>projection shortcut</a:t>
            </a:r>
            <a:r>
              <a:rPr lang="ko-KR" altLang="en-US" baseline="0" dirty="0" smtClean="0">
                <a:latin typeface="+mn-lt"/>
              </a:rPr>
              <a:t>이 </a:t>
            </a:r>
            <a:r>
              <a:rPr lang="en-US" altLang="ko-KR" baseline="0" dirty="0" err="1" smtClean="0">
                <a:latin typeface="+mn-lt"/>
              </a:rPr>
              <a:t>resnet</a:t>
            </a:r>
            <a:r>
              <a:rPr lang="en-US" altLang="ko-KR" baseline="0" dirty="0" smtClean="0">
                <a:latin typeface="+mn-lt"/>
              </a:rPr>
              <a:t> performance</a:t>
            </a:r>
            <a:r>
              <a:rPr lang="ko-KR" altLang="en-US" baseline="0" dirty="0" smtClean="0">
                <a:latin typeface="+mn-lt"/>
              </a:rPr>
              <a:t>에 어떤 </a:t>
            </a:r>
            <a:r>
              <a:rPr lang="ko-KR" altLang="en-US" baseline="0" dirty="0" err="1" smtClean="0">
                <a:latin typeface="+mn-lt"/>
              </a:rPr>
              <a:t>영향을끼지는지</a:t>
            </a:r>
            <a:endParaRPr lang="en-US" altLang="ko-KR" baseline="0" dirty="0" smtClean="0">
              <a:latin typeface="+mn-lt"/>
            </a:endParaRPr>
          </a:p>
          <a:p>
            <a:r>
              <a:rPr lang="en-US" altLang="ko-KR" baseline="0" dirty="0" smtClean="0">
                <a:latin typeface="+mn-lt"/>
              </a:rPr>
              <a:t>3. </a:t>
            </a:r>
            <a:r>
              <a:rPr lang="en-US" altLang="ko-KR" baseline="0" dirty="0" err="1" smtClean="0">
                <a:latin typeface="+mn-lt"/>
              </a:rPr>
              <a:t>Resnet</a:t>
            </a:r>
            <a:r>
              <a:rPr lang="ko-KR" altLang="en-US" baseline="0" dirty="0" smtClean="0">
                <a:latin typeface="+mn-lt"/>
              </a:rPr>
              <a:t>이 </a:t>
            </a:r>
            <a:r>
              <a:rPr lang="en-US" altLang="ko-KR" baseline="0" dirty="0" smtClean="0">
                <a:latin typeface="+mn-lt"/>
              </a:rPr>
              <a:t>layer</a:t>
            </a:r>
            <a:r>
              <a:rPr lang="ko-KR" altLang="en-US" baseline="0" dirty="0" smtClean="0">
                <a:latin typeface="+mn-lt"/>
              </a:rPr>
              <a:t>가 늘어남에 따라 </a:t>
            </a:r>
            <a:r>
              <a:rPr lang="en-US" altLang="ko-KR" baseline="0" dirty="0" smtClean="0">
                <a:latin typeface="+mn-lt"/>
              </a:rPr>
              <a:t>degradation</a:t>
            </a:r>
            <a:r>
              <a:rPr lang="ko-KR" altLang="en-US" baseline="0" dirty="0" smtClean="0">
                <a:latin typeface="+mn-lt"/>
              </a:rPr>
              <a:t>이 발생하지 않는지 확인</a:t>
            </a:r>
            <a:endParaRPr lang="en-US" altLang="ko-KR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373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1B3C933-E2C8-4AD5-BCC2-A2D217885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4D2CD443-AFB7-4375-BEEF-0133BC7A0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A80386E-9EC5-4BF6-8E21-7CFE68B50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E2A4E68-25DA-4E6E-9DB9-C5AE99DF6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3091D597-6C1E-462F-B60C-E4CA26C07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041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74EC59C-CE58-4C5D-B5D7-6503E26AA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7548748C-5F55-4117-A98C-02F17EC50E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9E86B71-23CF-4185-A11C-152EE7E3B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163B91D-1AB2-488F-B6E2-8E6741847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E9FB8B6-E2C1-4B5E-9BC1-FD9C89E12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691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D1E7577E-B0F1-4E8C-9C92-6BF3F6A828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FAC6C5B7-0F9F-4643-B7CF-DE042CA82E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3CB868D-C896-4CC9-919B-7A3B1A162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9BBD350-6C9B-4E0F-A622-5D8D1FA59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97200CF-7248-411B-A4C0-87E8EE978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018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3F13564-B89A-4D3E-8536-1FB6C6F1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FF57663-1142-48FB-A281-7315E7E53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6A31D22-63D0-4B9D-9121-5D6353B10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CFF3D10-091B-460F-8E55-B02DACD21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BFDEA22-85CF-4ECA-8714-9A083262F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516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1084015-92EF-43D1-9E9A-21B069EF9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F7FFDE75-71B6-4575-982E-D2AB2FFD8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B28D499-013B-4CDB-A6BC-C5A3BBAC3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4DEA45D-4EFF-45C0-B4E4-5C64E9485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65DE4B2-E8B9-4D21-817D-EE8020CB0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248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6B81FAA-84EF-429B-B1BA-DB18FA07D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9C45E38-7FA5-4189-A40F-7B071993BF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CB83D9BE-C4EE-4CD8-8F8A-74E98E26DD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1EF4E8AC-046F-4AAD-9004-D3A0A86C0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C74F21B7-F1E1-48E5-93B0-860E4EE13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C14F7644-A542-49BA-B4CC-B95D5F0AA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31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B723E5D-4E81-45D2-8E31-808E432BE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9419EEFB-311D-424B-908A-BE7614FFE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2575A2B6-E099-4555-8A25-97C912A484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3FB6A127-DAAD-4757-8351-A334A62EFF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32978153-D897-4FAA-BF17-55FEEF5B90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436BDCDE-2C3A-46A4-A7AF-E5C2DC42D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0C059BC0-8EE6-4062-A1E8-DDF27FCFE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CD599442-545F-4C79-92A6-88C8049A8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945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0836056-1439-4D76-9328-CF4CC0220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F4A0AF41-54FC-41E1-88B4-3783A35A0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146E5E19-FF2D-4CCA-840E-3E747CFAC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12DC089-6F9A-4516-AA97-61572280C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740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2A65BFD6-3CFA-4E89-B2AB-6FB4F1212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F2A6746F-F502-44BF-9529-6FF7CB3ED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5A537B18-8DCA-45E9-9DEE-58F6FDA3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293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2ABA663-33DB-4FC6-94A4-EEE63463D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5ABE843-05F7-44DD-AE28-9F7960E1E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1C406860-23BB-470C-8D62-BF16B391AB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F5703E6C-B37A-45E5-BDE9-53AFF41C7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6D82E7DF-944D-417A-AD4A-D25BAED68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ECD66445-2151-4A37-8B2E-4D6AF8F50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015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CB8FDE1-1852-4CE9-8531-B8D3CF158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52D5701E-5D31-4F82-B02E-9B08EDEAB1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61BE0FC2-1F5A-491A-A553-30B82517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7741CCE6-2518-45CE-98F7-E83A38CE0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A4CE04E3-2124-48A7-BB2F-B220AEE52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3B0C822-95C2-4B19-98E9-826C63ACA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709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19D1B396-49FA-4FE0-95A7-C618F98D7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F8E97A49-8C94-40CD-A165-D3BEBD063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E7506F0-E911-4013-8D24-AB40BF4F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D7140-383F-425B-8A47-BEEF2D003786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BCAD14C-ADC8-4E42-ACE7-B4ADBEBC28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55DC4E4-4855-4487-97AB-49053E44A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188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-45077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7702" y="1046298"/>
            <a:ext cx="5722614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648845C-9E07-438A-9087-5ED1BA848BB6}"/>
              </a:ext>
            </a:extLst>
          </p:cNvPr>
          <p:cNvSpPr txBox="1"/>
          <p:nvPr/>
        </p:nvSpPr>
        <p:spPr>
          <a:xfrm>
            <a:off x="9601200" y="6125910"/>
            <a:ext cx="291879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b="1" dirty="0">
                <a:solidFill>
                  <a:srgbClr val="46566C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발표자</a:t>
            </a:r>
            <a:r>
              <a:rPr lang="en-US" altLang="ko-KR" sz="1700" b="1" dirty="0">
                <a:solidFill>
                  <a:srgbClr val="46566C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:</a:t>
            </a:r>
            <a:r>
              <a:rPr lang="ko-KR" altLang="en-US" sz="1700" b="1" dirty="0">
                <a:solidFill>
                  <a:srgbClr val="46566C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ko-KR" altLang="en-US" sz="1700" b="1" dirty="0" smtClean="0">
                <a:solidFill>
                  <a:srgbClr val="46566C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김영민</a:t>
            </a:r>
            <a:r>
              <a:rPr lang="en-US" altLang="ko-KR" sz="1700" b="1" dirty="0" smtClean="0">
                <a:solidFill>
                  <a:srgbClr val="46566C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 </a:t>
            </a:r>
            <a:r>
              <a:rPr lang="ko-KR" altLang="en-US" sz="1700" b="1" dirty="0" smtClean="0">
                <a:solidFill>
                  <a:srgbClr val="46566C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이다인</a:t>
            </a:r>
            <a:endParaRPr lang="ko-KR" altLang="en-US" sz="1700" b="1" dirty="0">
              <a:solidFill>
                <a:srgbClr val="46566C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383157" y="4442791"/>
            <a:ext cx="3607904" cy="765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031009" y="4224130"/>
            <a:ext cx="6096000" cy="17312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Deep Residual Learning </a:t>
            </a:r>
            <a:endParaRPr lang="en-US" altLang="ko-KR" b="1" dirty="0" smtClean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for </a:t>
            </a:r>
            <a:r>
              <a:rPr lang="en-US" altLang="ko-KR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Image Recognition</a:t>
            </a:r>
          </a:p>
          <a:p>
            <a:pPr algn="ctr">
              <a:lnSpc>
                <a:spcPct val="150000"/>
              </a:lnSpc>
            </a:pPr>
            <a:r>
              <a:rPr lang="en-US" altLang="ko-KR" sz="3500" b="1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ResNet</a:t>
            </a:r>
            <a:endParaRPr lang="en-US" altLang="ko-KR" sz="3500" b="1" dirty="0">
              <a:ea typeface="12롯데마트행복Bold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648845C-9E07-438A-9087-5ED1BA848BB6}"/>
              </a:ext>
            </a:extLst>
          </p:cNvPr>
          <p:cNvSpPr txBox="1"/>
          <p:nvPr/>
        </p:nvSpPr>
        <p:spPr>
          <a:xfrm>
            <a:off x="7991061" y="6479853"/>
            <a:ext cx="431026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b="1" dirty="0" smtClean="0">
                <a:solidFill>
                  <a:srgbClr val="46566C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Image generator : </a:t>
            </a:r>
            <a:r>
              <a:rPr lang="ko-KR" altLang="en-US" sz="1700" b="1" dirty="0" smtClean="0">
                <a:solidFill>
                  <a:srgbClr val="46566C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김영민</a:t>
            </a:r>
            <a:r>
              <a:rPr lang="en-US" altLang="ko-KR" sz="1700" b="1" dirty="0" smtClean="0">
                <a:solidFill>
                  <a:srgbClr val="46566C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 </a:t>
            </a:r>
            <a:r>
              <a:rPr lang="ko-KR" altLang="en-US" sz="1700" b="1" dirty="0" smtClean="0">
                <a:solidFill>
                  <a:srgbClr val="46566C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김지수</a:t>
            </a:r>
            <a:r>
              <a:rPr lang="en-US" altLang="ko-KR" sz="1700" b="1" dirty="0" smtClean="0">
                <a:solidFill>
                  <a:srgbClr val="46566C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 </a:t>
            </a:r>
            <a:r>
              <a:rPr lang="ko-KR" altLang="en-US" sz="1700" b="1" dirty="0" smtClean="0">
                <a:solidFill>
                  <a:srgbClr val="46566C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이다인</a:t>
            </a:r>
            <a:endParaRPr lang="ko-KR" altLang="en-US" sz="1700" b="1" dirty="0">
              <a:solidFill>
                <a:srgbClr val="46566C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794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12롯데마트드림Bold" panose="02020603020101020101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5" y="856067"/>
            <a:ext cx="108196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(1)-1 ImageNet Classification : Comparing Plain network and </a:t>
            </a:r>
            <a:r>
              <a:rPr lang="en-US" altLang="ko-KR" sz="3000" b="1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ResNet</a:t>
            </a:r>
            <a:r>
              <a:rPr lang="en-US" altLang="ko-KR" sz="30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ko-KR" altLang="en-US" sz="3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49252"/>
          <a:stretch/>
        </p:blipFill>
        <p:spPr>
          <a:xfrm>
            <a:off x="5707128" y="1648491"/>
            <a:ext cx="5270356" cy="341565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r="50450"/>
          <a:stretch/>
        </p:blipFill>
        <p:spPr>
          <a:xfrm>
            <a:off x="814118" y="1648491"/>
            <a:ext cx="5145946" cy="341565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30677" y="4840464"/>
            <a:ext cx="20460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Plain network</a:t>
            </a:r>
            <a:endParaRPr lang="ko-KR" altLang="en-US" sz="27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574798" y="4840464"/>
            <a:ext cx="20460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2700" b="1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ResNet</a:t>
            </a:r>
            <a:endParaRPr lang="ko-KR" altLang="en-US" sz="27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2050" name="Picture 2" descr="Table.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119" y="5468759"/>
            <a:ext cx="4619625" cy="134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3</a:t>
            </a:r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 Experiments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182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12롯데마트드림Bold" panose="02020603020101020101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5" y="856067"/>
            <a:ext cx="10184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(1)-2 </a:t>
            </a:r>
            <a:r>
              <a:rPr lang="en-US" altLang="ko-KR" sz="3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Identity and projection shortcut impacts on the performance</a:t>
            </a:r>
            <a:endParaRPr lang="ko-KR" altLang="en-US" sz="3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ko-KR" altLang="en-US" sz="3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1030" name="Picture 6" descr="https://blog.kakaocdn.net/dn/bvarsb/btqZ1Je7zDl/3we6Qsk9mZttCGHvQoLnMK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48" y="1632033"/>
            <a:ext cx="5743231" cy="493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모서리가 둥근 직사각형 22"/>
          <p:cNvSpPr/>
          <p:nvPr/>
        </p:nvSpPr>
        <p:spPr>
          <a:xfrm>
            <a:off x="5960433" y="1821545"/>
            <a:ext cx="6103230" cy="1823695"/>
          </a:xfrm>
          <a:prstGeom prst="roundRect">
            <a:avLst>
              <a:gd name="adj" fmla="val 1077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079959" y="1870578"/>
            <a:ext cx="62529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A : zero – padding</a:t>
            </a:r>
            <a:r>
              <a:rPr lang="ko-KR" altLang="en-US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을 사용해 </a:t>
            </a:r>
            <a:r>
              <a:rPr lang="en-US" altLang="ko-KR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dimension</a:t>
            </a:r>
            <a:r>
              <a:rPr lang="ko-KR" altLang="en-US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을 늘려주고 </a:t>
            </a:r>
            <a:endParaRPr lang="en-US" altLang="ko-KR" sz="25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en-US" altLang="ko-KR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   identity mapping </a:t>
            </a:r>
            <a:r>
              <a:rPr lang="ko-KR" altLang="en-US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사용</a:t>
            </a:r>
            <a:endParaRPr lang="en-US" altLang="ko-KR" sz="2500" spc="-1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en-US" altLang="ko-KR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B : dimension</a:t>
            </a:r>
            <a:r>
              <a:rPr lang="ko-KR" altLang="en-US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 증가할 때만 </a:t>
            </a:r>
            <a:r>
              <a:rPr lang="en-US" altLang="ko-KR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projection </a:t>
            </a:r>
            <a:r>
              <a:rPr lang="ko-KR" altLang="en-US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연산 수행</a:t>
            </a:r>
            <a:endParaRPr lang="en-US" altLang="ko-KR" sz="2500" spc="-1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en-US" altLang="ko-KR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C : </a:t>
            </a:r>
            <a:r>
              <a:rPr lang="ko-KR" altLang="en-US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모든 연산에 대해서 </a:t>
            </a:r>
            <a:r>
              <a:rPr lang="en-US" altLang="ko-KR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projection </a:t>
            </a:r>
            <a:r>
              <a:rPr lang="ko-KR" altLang="en-US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수행</a:t>
            </a:r>
            <a:endParaRPr lang="en-US" altLang="ko-KR" sz="2500" spc="-1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047921" y="4792334"/>
            <a:ext cx="818149" cy="357182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619656" y="4792334"/>
            <a:ext cx="818149" cy="357182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817104" y="4437547"/>
            <a:ext cx="534202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ResNet</a:t>
            </a:r>
            <a:r>
              <a:rPr lang="en-US" altLang="ko-KR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-C</a:t>
            </a:r>
            <a:r>
              <a:rPr lang="ko-KR" altLang="en-US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 가장 좋은 결과를 보여주지만 그 차이가 미세하고 </a:t>
            </a:r>
            <a:r>
              <a:rPr lang="en-US" altLang="ko-KR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memory/ time complexity</a:t>
            </a:r>
            <a:r>
              <a:rPr lang="ko-KR" altLang="en-US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 늘어나기 때문에 효율적이지 </a:t>
            </a:r>
            <a:r>
              <a:rPr lang="en-US" altLang="ko-KR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X</a:t>
            </a:r>
          </a:p>
        </p:txBody>
      </p:sp>
      <p:sp>
        <p:nvSpPr>
          <p:cNvPr id="5" name="톱니 모양의 오른쪽 화살표 4"/>
          <p:cNvSpPr/>
          <p:nvPr/>
        </p:nvSpPr>
        <p:spPr>
          <a:xfrm>
            <a:off x="5887060" y="4650083"/>
            <a:ext cx="802105" cy="641684"/>
          </a:xfrm>
          <a:prstGeom prst="notched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3</a:t>
            </a:r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 Experiments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773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12롯데마트드림Bold" panose="02020603020101020101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4" y="856067"/>
            <a:ext cx="121904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(1)-3 </a:t>
            </a:r>
            <a:r>
              <a:rPr lang="en-US" altLang="ko-KR" sz="3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Comparing 34, 50, 101 and 152 layer </a:t>
            </a:r>
            <a:r>
              <a:rPr lang="en-US" altLang="ko-KR" sz="3000" b="1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ResNet</a:t>
            </a:r>
            <a:r>
              <a:rPr lang="en-US" altLang="ko-KR" sz="30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with Bottleneck Architecture</a:t>
            </a:r>
            <a:endParaRPr lang="ko-KR" altLang="en-US" sz="3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3074" name="Picture 2" descr="https://blog.kakaocdn.net/dn/pgLDS/btqZ1acm55q/ugZZPXfRBYTxK9yBgxOLbK/im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474"/>
          <a:stretch/>
        </p:blipFill>
        <p:spPr bwMode="auto">
          <a:xfrm>
            <a:off x="795" y="2668773"/>
            <a:ext cx="3336758" cy="286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93143" y="2034156"/>
            <a:ext cx="22918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27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N</a:t>
            </a:r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ot Bottleneck</a:t>
            </a:r>
            <a:endParaRPr lang="ko-KR" altLang="en-US" sz="27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04959" y="2034156"/>
            <a:ext cx="22918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Bottleneck</a:t>
            </a:r>
            <a:endParaRPr lang="ko-KR" altLang="en-US" sz="27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3076" name="Picture 4" descr="https://blog.kakaocdn.net/dn/crRwPT/btqZZydjy7b/G1PrlIkSbnKySJ9O7wXkU0/im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943" y="2541987"/>
            <a:ext cx="4649884" cy="297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blog.kakaocdn.net/dn/pgLDS/btqZ1acm55q/ugZZPXfRBYTxK9yBgxOLbK/im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80"/>
          <a:stretch/>
        </p:blipFill>
        <p:spPr bwMode="auto">
          <a:xfrm>
            <a:off x="3365920" y="2668772"/>
            <a:ext cx="3411275" cy="286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712495" y="2039878"/>
            <a:ext cx="422347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Deeper Bottleneck result</a:t>
            </a:r>
            <a:endParaRPr lang="ko-KR" altLang="en-US" sz="27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5472113" y="3457575"/>
            <a:ext cx="4000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5472113" y="3981450"/>
            <a:ext cx="4000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5472113" y="4510088"/>
            <a:ext cx="4000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620363" y="2814161"/>
            <a:ext cx="184033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Reducing</a:t>
            </a:r>
          </a:p>
          <a:p>
            <a:pPr algn="ctr"/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dimension</a:t>
            </a:r>
            <a:endParaRPr lang="ko-KR" altLang="en-US" sz="23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72163" y="3614380"/>
            <a:ext cx="138632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Feature </a:t>
            </a:r>
          </a:p>
          <a:p>
            <a:pPr algn="ctr"/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extraction</a:t>
            </a:r>
            <a:endParaRPr lang="ko-KR" altLang="en-US" sz="23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645161" y="4345776"/>
            <a:ext cx="184033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Increasing</a:t>
            </a:r>
          </a:p>
          <a:p>
            <a:pPr algn="ctr"/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dimension</a:t>
            </a:r>
            <a:endParaRPr lang="ko-KR" altLang="en-US" sz="23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185004" y="5115515"/>
            <a:ext cx="1458356" cy="3669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3</a:t>
            </a:r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 Experiments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810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12롯데마트드림Bold" panose="02020603020101020101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5" y="856067"/>
            <a:ext cx="101842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(2) CIFAR-10</a:t>
            </a:r>
            <a:endParaRPr lang="ko-KR" altLang="en-US" sz="3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87514" y="4403642"/>
            <a:ext cx="20460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Plain Network</a:t>
            </a:r>
            <a:endParaRPr lang="ko-KR" altLang="en-US" sz="27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8721" y="4380451"/>
            <a:ext cx="5370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ko-KR" altLang="en-US" sz="2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785316"/>
              </p:ext>
            </p:extLst>
          </p:nvPr>
        </p:nvGraphicFramePr>
        <p:xfrm>
          <a:off x="1487170" y="3719827"/>
          <a:ext cx="9217660" cy="1766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415">
                  <a:extLst>
                    <a:ext uri="{9D8B030D-6E8A-4147-A177-3AD203B41FA5}">
                      <a16:colId xmlns="" xmlns:a16="http://schemas.microsoft.com/office/drawing/2014/main" val="1570845434"/>
                    </a:ext>
                  </a:extLst>
                </a:gridCol>
                <a:gridCol w="2304415">
                  <a:extLst>
                    <a:ext uri="{9D8B030D-6E8A-4147-A177-3AD203B41FA5}">
                      <a16:colId xmlns="" xmlns:a16="http://schemas.microsoft.com/office/drawing/2014/main" val="4232889176"/>
                    </a:ext>
                  </a:extLst>
                </a:gridCol>
                <a:gridCol w="2438400">
                  <a:extLst>
                    <a:ext uri="{9D8B030D-6E8A-4147-A177-3AD203B41FA5}">
                      <a16:colId xmlns="" xmlns:a16="http://schemas.microsoft.com/office/drawing/2014/main" val="2543868041"/>
                    </a:ext>
                  </a:extLst>
                </a:gridCol>
                <a:gridCol w="2170430">
                  <a:extLst>
                    <a:ext uri="{9D8B030D-6E8A-4147-A177-3AD203B41FA5}">
                      <a16:colId xmlns="" xmlns:a16="http://schemas.microsoft.com/office/drawing/2014/main" val="3182930196"/>
                    </a:ext>
                  </a:extLst>
                </a:gridCol>
              </a:tblGrid>
              <a:tr h="88310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2897697"/>
                  </a:ext>
                </a:extLst>
              </a:tr>
              <a:tr h="88310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3595590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551582" y="3927688"/>
            <a:ext cx="20460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2700" b="1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Num</a:t>
            </a:r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of Class</a:t>
            </a:r>
            <a:endParaRPr lang="ko-KR" altLang="en-US" sz="27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52215" y="3674977"/>
            <a:ext cx="2685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2700" b="1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Num</a:t>
            </a:r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of</a:t>
            </a:r>
          </a:p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Training images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938892" y="3674977"/>
            <a:ext cx="2685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SIZE OF</a:t>
            </a:r>
          </a:p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IMAGE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37975" y="3674977"/>
            <a:ext cx="2685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2700" b="1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Num</a:t>
            </a:r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of</a:t>
            </a:r>
          </a:p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Test images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68898" y="4780561"/>
            <a:ext cx="26851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97638" y="4780561"/>
            <a:ext cx="26851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50,000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938891" y="4795287"/>
            <a:ext cx="26851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32x32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264013" y="4795287"/>
            <a:ext cx="26851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10,000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651824" y="5736679"/>
            <a:ext cx="8924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CIFAR-10 Classification</a:t>
            </a:r>
            <a:r>
              <a:rPr lang="ko-KR" altLang="en-US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은 보다 훨씬 더 깊은 네트워크에서 </a:t>
            </a:r>
            <a:r>
              <a:rPr lang="en-US" altLang="ko-KR" sz="2700" b="1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ResNet</a:t>
            </a:r>
            <a:r>
              <a:rPr lang="ko-KR" altLang="en-US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 </a:t>
            </a:r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error-rate</a:t>
            </a:r>
            <a:r>
              <a:rPr lang="ko-KR" altLang="en-US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를 줄여줄 수 있는지 확인하기 위해 실험 진행</a:t>
            </a:r>
            <a:endParaRPr lang="en-US" altLang="ko-KR" sz="2700" b="1" spc="-1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3074" name="Picture 2" descr="CIFAR-10 - Object Recognition in Images | Kagg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778" y="1238826"/>
            <a:ext cx="2236139" cy="225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3</a:t>
            </a:r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 Experiments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870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12롯데마트드림Bold" panose="02020603020101020101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5" y="856067"/>
            <a:ext cx="101842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(2) CIFAR-10</a:t>
            </a:r>
            <a:endParaRPr lang="ko-KR" altLang="en-US" sz="3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98465" y="5714281"/>
            <a:ext cx="20460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ResNet</a:t>
            </a:r>
            <a:endParaRPr lang="ko-KR" altLang="en-US" sz="27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78754" y="5714282"/>
            <a:ext cx="20460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Plain Network</a:t>
            </a:r>
            <a:endParaRPr lang="ko-KR" altLang="en-US" sz="27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4098" name="Picture 2" descr="https://blog.kakaocdn.net/dn/dCBnee/btqZ4zQjO3x/4Kfvj0M47yU6j0xsqQpk8k/im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27"/>
          <a:stretch/>
        </p:blipFill>
        <p:spPr bwMode="auto">
          <a:xfrm>
            <a:off x="795" y="2235803"/>
            <a:ext cx="8666133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blog.kakaocdn.net/dn/dCBnee/btqZ4zQjO3x/4Kfvj0M47yU6j0xsqQpk8k/im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86"/>
          <a:stretch/>
        </p:blipFill>
        <p:spPr bwMode="auto">
          <a:xfrm>
            <a:off x="9209661" y="2235803"/>
            <a:ext cx="2333792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9043215" y="5714280"/>
            <a:ext cx="35937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ResNet</a:t>
            </a:r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110 vs 1202</a:t>
            </a:r>
            <a:endParaRPr lang="ko-KR" altLang="en-US" sz="27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3</a:t>
            </a:r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 Experiments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268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12롯데마트드림Bold" panose="02020603020101020101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5" y="856067"/>
            <a:ext cx="101842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(3) Object detection &amp; Segmentation task</a:t>
            </a:r>
            <a:endParaRPr lang="ko-KR" altLang="en-US" sz="3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235800" y="3257256"/>
            <a:ext cx="327277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-&gt; </a:t>
            </a:r>
            <a:r>
              <a:rPr lang="en-US" altLang="ko-KR" sz="2500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mAP</a:t>
            </a:r>
            <a:r>
              <a:rPr lang="en-US" altLang="ko-KR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(%)</a:t>
            </a:r>
            <a:r>
              <a:rPr lang="ko-KR" altLang="en-US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값을 비교한 결과 기존 </a:t>
            </a:r>
            <a:r>
              <a:rPr lang="en-US" altLang="ko-KR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VGG </a:t>
            </a:r>
            <a:r>
              <a:rPr lang="ko-KR" altLang="en-US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네트워크에 비해 더욱 좋은 성능을 보임</a:t>
            </a:r>
            <a:endParaRPr lang="en-US" altLang="ko-KR" sz="2500" spc="-1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1026" name="Picture 2" descr="https://blog.kakaocdn.net/dn/3ZuyA/btqZ1INQ6hg/rtaArU4bR356wJ5zlubMl1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04" y="1861203"/>
            <a:ext cx="6943725" cy="201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blog.kakaocdn.net/dn/dTRBS3/btq0dpempuO/akXHqlBfPQR8FYiUC7dfXK/im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53" y="4167654"/>
            <a:ext cx="6677025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301141" y="3691907"/>
            <a:ext cx="20460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[PASCAL]</a:t>
            </a:r>
            <a:endParaRPr lang="ko-KR" altLang="en-US" sz="27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301141" y="5711208"/>
            <a:ext cx="20460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[MS COCO]</a:t>
            </a:r>
            <a:endParaRPr lang="ko-KR" altLang="en-US" sz="27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3</a:t>
            </a:r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 Experiments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733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449451" y="-92989"/>
            <a:ext cx="13545519" cy="711372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6EB497B-808D-4914-95DF-B9C4B6E4FBC2}"/>
              </a:ext>
            </a:extLst>
          </p:cNvPr>
          <p:cNvSpPr txBox="1"/>
          <p:nvPr/>
        </p:nvSpPr>
        <p:spPr>
          <a:xfrm>
            <a:off x="1003895" y="3013501"/>
            <a:ext cx="10184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감사합니다 </a:t>
            </a:r>
            <a:r>
              <a:rPr lang="en-US" altLang="ko-KR" sz="48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^^</a:t>
            </a:r>
            <a:endParaRPr lang="ko-KR" altLang="en-US" sz="40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539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02978" y="1186441"/>
            <a:ext cx="1975389" cy="800207"/>
          </a:xfrm>
          <a:prstGeom prst="rect">
            <a:avLst/>
          </a:prstGeom>
          <a:noFill/>
        </p:spPr>
        <p:txBody>
          <a:bodyPr wrap="none" lIns="121908" tIns="60954" rIns="121908" bIns="60954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INDEX</a:t>
            </a:r>
            <a:endParaRPr lang="ko-KR" altLang="en-US" sz="4400" b="1" dirty="0">
              <a:ln>
                <a:solidFill>
                  <a:schemeClr val="tx1">
                    <a:alpha val="20000"/>
                  </a:schemeClr>
                </a:solidFill>
              </a:ln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16848" y="0"/>
            <a:ext cx="8975152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ko-KR" altLang="en-US" sz="2000" b="1">
              <a:latin typeface="+mj-lt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538978" y="3301356"/>
            <a:ext cx="1007624" cy="553986"/>
          </a:xfrm>
          <a:prstGeom prst="rect">
            <a:avLst/>
          </a:prstGeom>
        </p:spPr>
        <p:txBody>
          <a:bodyPr wrap="none" lIns="121908" tIns="60954" rIns="121908" bIns="60954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003</a:t>
            </a:r>
            <a:r>
              <a:rPr lang="en-US" altLang="ko-KR" sz="2800" b="1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08서울남산체 B" pitchFamily="18" charset="-127"/>
              </a:rPr>
              <a:t> </a:t>
            </a:r>
            <a:endParaRPr lang="ko-KR" altLang="en-US" sz="2800" b="1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+mj-lt"/>
              <a:ea typeface="08서울남산체 B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82866" y="3294776"/>
            <a:ext cx="2463600" cy="553986"/>
          </a:xfrm>
          <a:prstGeom prst="rect">
            <a:avLst/>
          </a:prstGeom>
          <a:noFill/>
        </p:spPr>
        <p:txBody>
          <a:bodyPr wrap="none" lIns="121908" tIns="60954" rIns="121908" bIns="60954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2">
                    <a:lumMod val="20000"/>
                    <a:lumOff val="8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Experiments</a:t>
            </a:r>
            <a:endParaRPr lang="ko-KR" altLang="en-US" sz="2800" b="1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2">
                  <a:lumMod val="20000"/>
                  <a:lumOff val="80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100567" y="2208616"/>
            <a:ext cx="246262" cy="553986"/>
          </a:xfrm>
          <a:prstGeom prst="rect">
            <a:avLst/>
          </a:prstGeom>
          <a:noFill/>
        </p:spPr>
        <p:txBody>
          <a:bodyPr wrap="none" lIns="121908" tIns="60954" rIns="121908" bIns="60954" rtlCol="0">
            <a:spAutoFit/>
          </a:bodyPr>
          <a:lstStyle/>
          <a:p>
            <a:pPr algn="ctr"/>
            <a:endParaRPr lang="ko-KR" altLang="en-US" sz="2800" b="1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2">
                  <a:lumMod val="20000"/>
                  <a:lumOff val="80000"/>
                </a:schemeClr>
              </a:solidFill>
              <a:latin typeface="+mj-lt"/>
              <a:ea typeface="-윤고딕34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41793" y="3742918"/>
            <a:ext cx="5189666" cy="4278082"/>
          </a:xfrm>
          <a:prstGeom prst="rect">
            <a:avLst/>
          </a:prstGeom>
          <a:noFill/>
        </p:spPr>
        <p:txBody>
          <a:bodyPr wrap="none" lIns="121908" tIns="60954" rIns="121908" bIns="60954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(0) Network Architectures</a:t>
            </a:r>
            <a:endParaRPr lang="en-US" altLang="ko-KR" b="1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2">
                  <a:lumMod val="40000"/>
                  <a:lumOff val="60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(1) ImageNet Classification</a:t>
            </a: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 Plain vs </a:t>
            </a:r>
            <a:r>
              <a:rPr lang="en-US" altLang="ko-KR" b="1" dirty="0" err="1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ResNet</a:t>
            </a:r>
            <a:r>
              <a:rPr lang="en-US" altLang="ko-KR" b="1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 Identity vs projection</a:t>
            </a: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 Deeper layer with Bottleneck Architecture</a:t>
            </a: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(2) CIFAR-10</a:t>
            </a: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(3) Object detection &amp; Segmentation task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b="1" dirty="0" smtClean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2">
                  <a:lumMod val="40000"/>
                  <a:lumOff val="60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b="1" dirty="0" smtClean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2">
                  <a:lumMod val="40000"/>
                  <a:lumOff val="60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b="1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2">
                  <a:lumMod val="40000"/>
                  <a:lumOff val="60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543787" y="1313971"/>
            <a:ext cx="3390902" cy="560566"/>
            <a:chOff x="4543787" y="1313971"/>
            <a:chExt cx="3390902" cy="560566"/>
          </a:xfrm>
        </p:grpSpPr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3ECE2DD9-2003-4379-934D-1A32015701C2}"/>
                </a:ext>
              </a:extLst>
            </p:cNvPr>
            <p:cNvSpPr/>
            <p:nvPr/>
          </p:nvSpPr>
          <p:spPr>
            <a:xfrm>
              <a:off x="4543787" y="1320551"/>
              <a:ext cx="998006" cy="553986"/>
            </a:xfrm>
            <a:prstGeom prst="rect">
              <a:avLst/>
            </a:prstGeom>
          </p:spPr>
          <p:txBody>
            <a:bodyPr wrap="none" lIns="121908" tIns="60954" rIns="121908" bIns="60954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001</a:t>
              </a:r>
              <a:r>
                <a:rPr lang="en-US" altLang="ko-KR" sz="2800" b="1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08서울남산체 B" pitchFamily="18" charset="-127"/>
                </a:rPr>
                <a:t> </a:t>
              </a:r>
              <a:endParaRPr lang="ko-KR" altLang="en-US" sz="28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08서울남산체 B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461B92FA-BEE2-47E4-B670-77CC3705C092}"/>
                </a:ext>
              </a:extLst>
            </p:cNvPr>
            <p:cNvSpPr txBox="1"/>
            <p:nvPr/>
          </p:nvSpPr>
          <p:spPr>
            <a:xfrm>
              <a:off x="5501547" y="1313971"/>
              <a:ext cx="2433142" cy="553986"/>
            </a:xfrm>
            <a:prstGeom prst="rect">
              <a:avLst/>
            </a:prstGeom>
            <a:noFill/>
          </p:spPr>
          <p:txBody>
            <a:bodyPr wrap="none" lIns="121908" tIns="60954" rIns="121908" bIns="60954" rtlCol="0">
              <a:spAutoFit/>
            </a:bodyPr>
            <a:lstStyle/>
            <a:p>
              <a:pPr algn="ctr"/>
              <a:r>
                <a:rPr lang="en-US" altLang="ko-KR" sz="2800" b="1" dirty="0" smtClean="0">
                  <a:ln>
                    <a:solidFill>
                      <a:schemeClr val="tx1">
                        <a:alpha val="20000"/>
                      </a:schemeClr>
                    </a:solidFill>
                  </a:ln>
                  <a:solidFill>
                    <a:schemeClr val="tx2">
                      <a:lumMod val="20000"/>
                      <a:lumOff val="80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Introduction</a:t>
              </a:r>
              <a:endParaRPr lang="ko-KR" altLang="en-US" sz="2800" b="1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2">
                    <a:lumMod val="20000"/>
                    <a:lumOff val="8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538978" y="2182334"/>
            <a:ext cx="5312432" cy="575949"/>
            <a:chOff x="4538978" y="1320551"/>
            <a:chExt cx="5312432" cy="575949"/>
          </a:xfrm>
        </p:grpSpPr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3ECE2DD9-2003-4379-934D-1A32015701C2}"/>
                </a:ext>
              </a:extLst>
            </p:cNvPr>
            <p:cNvSpPr/>
            <p:nvPr/>
          </p:nvSpPr>
          <p:spPr>
            <a:xfrm>
              <a:off x="4538978" y="1320551"/>
              <a:ext cx="1007624" cy="553986"/>
            </a:xfrm>
            <a:prstGeom prst="rect">
              <a:avLst/>
            </a:prstGeom>
          </p:spPr>
          <p:txBody>
            <a:bodyPr wrap="none" lIns="121908" tIns="60954" rIns="121908" bIns="60954">
              <a:spAutoFit/>
            </a:bodyPr>
            <a:lstStyle/>
            <a:p>
              <a:pPr algn="ctr"/>
              <a:r>
                <a:rPr lang="en-US" altLang="ko-KR" sz="2800" b="1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002</a:t>
              </a:r>
              <a:r>
                <a:rPr lang="en-US" altLang="ko-KR" sz="2800" b="1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08서울남산체 B" pitchFamily="18" charset="-127"/>
                </a:rPr>
                <a:t> </a:t>
              </a:r>
              <a:endParaRPr lang="ko-KR" altLang="en-US" sz="28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08서울남산체 B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461B92FA-BEE2-47E4-B670-77CC3705C092}"/>
                </a:ext>
              </a:extLst>
            </p:cNvPr>
            <p:cNvSpPr txBox="1"/>
            <p:nvPr/>
          </p:nvSpPr>
          <p:spPr>
            <a:xfrm>
              <a:off x="5482866" y="1342514"/>
              <a:ext cx="4368544" cy="553986"/>
            </a:xfrm>
            <a:prstGeom prst="rect">
              <a:avLst/>
            </a:prstGeom>
            <a:noFill/>
          </p:spPr>
          <p:txBody>
            <a:bodyPr wrap="none" lIns="121908" tIns="60954" rIns="121908" bIns="60954" rtlCol="0">
              <a:spAutoFit/>
            </a:bodyPr>
            <a:lstStyle/>
            <a:p>
              <a:pPr algn="ctr"/>
              <a:r>
                <a:rPr lang="en-US" altLang="ko-KR" sz="2800" b="1" dirty="0" smtClean="0">
                  <a:ln>
                    <a:solidFill>
                      <a:schemeClr val="tx1">
                        <a:alpha val="20000"/>
                      </a:schemeClr>
                    </a:solidFill>
                  </a:ln>
                  <a:solidFill>
                    <a:schemeClr val="tx2">
                      <a:lumMod val="20000"/>
                      <a:lumOff val="80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Deep Residual Learning</a:t>
              </a:r>
              <a:endParaRPr lang="ko-KR" altLang="en-US" sz="2800" b="1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2">
                    <a:lumMod val="20000"/>
                    <a:lumOff val="8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627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5400" y="1340768"/>
            <a:ext cx="3024336" cy="400110"/>
          </a:xfrm>
          <a:prstGeom prst="rect">
            <a:avLst/>
          </a:prstGeom>
          <a:solidFill>
            <a:schemeClr val="tx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Question</a:t>
            </a:r>
            <a:endParaRPr lang="ko-KR" altLang="en-US" sz="2000" b="1" spc="-150" dirty="0">
              <a:solidFill>
                <a:schemeClr val="bg1"/>
              </a:solidFill>
              <a:latin typeface="+mj-lt"/>
              <a:ea typeface="12롯데마트드림Bold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93575" y="1371546"/>
            <a:ext cx="5899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많은 층으로 구성되어 있는 네트워크가 항상 좋은 성능을 낼까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?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92929" y="1169255"/>
            <a:ext cx="1442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NO!!!</a:t>
            </a:r>
            <a:endParaRPr lang="ko-KR" altLang="en-US" sz="4000" dirty="0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60264" y="2917570"/>
            <a:ext cx="6210300" cy="2431852"/>
            <a:chOff x="467102" y="2563608"/>
            <a:chExt cx="6210300" cy="243185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102" y="2563608"/>
              <a:ext cx="6210300" cy="212407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406014" y="4687683"/>
              <a:ext cx="19271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Train error rate</a:t>
              </a:r>
              <a:endParaRPr lang="ko-KR" altLang="en-US" sz="1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08092" y="4687682"/>
              <a:ext cx="19271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Test error rate</a:t>
              </a:r>
              <a:endParaRPr lang="ko-KR" altLang="en-US" sz="1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pic>
        <p:nvPicPr>
          <p:cNvPr id="1026" name="Picture 2" descr="Arrow Icon 209473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265" y="3279779"/>
            <a:ext cx="1341382" cy="134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066647" y="3148610"/>
            <a:ext cx="2856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Train &amp; Test </a:t>
            </a:r>
            <a:r>
              <a:rPr lang="ko-KR" altLang="en-US" sz="24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셋 </a:t>
            </a:r>
            <a:endParaRPr lang="en-US" altLang="ko-KR" sz="2400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sz="24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둘 다 층이 깊어질수록</a:t>
            </a: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9900964" y="4126776"/>
            <a:ext cx="539615" cy="768147"/>
            <a:chOff x="10144483" y="4423285"/>
            <a:chExt cx="539615" cy="768147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10344473" y="4621161"/>
              <a:ext cx="0" cy="57027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10496873" y="4621161"/>
              <a:ext cx="0" cy="57027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 flipV="1">
              <a:off x="10144483" y="4423285"/>
              <a:ext cx="277711" cy="3945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H="1" flipV="1">
              <a:off x="10404830" y="4423285"/>
              <a:ext cx="279268" cy="3945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8332521" y="4222026"/>
            <a:ext cx="149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err="1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에러율</a:t>
            </a: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1. </a:t>
            </a:r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Introduction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247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1. </a:t>
            </a:r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Introduction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93575" y="1371546"/>
            <a:ext cx="1238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Train 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성능 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3000" y="2841324"/>
            <a:ext cx="4426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rgbClr val="00206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What is Solution?</a:t>
            </a:r>
            <a:endParaRPr lang="ko-KR" altLang="en-US" sz="4000" dirty="0">
              <a:solidFill>
                <a:srgbClr val="00206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5400" y="1371546"/>
            <a:ext cx="3024336" cy="400110"/>
          </a:xfrm>
          <a:prstGeom prst="rect">
            <a:avLst/>
          </a:prstGeom>
          <a:solidFill>
            <a:schemeClr val="tx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Overfitting</a:t>
            </a:r>
            <a:endParaRPr lang="ko-KR" altLang="en-US" sz="2000" b="1" spc="-150" dirty="0">
              <a:solidFill>
                <a:schemeClr val="bg1"/>
              </a:solidFill>
              <a:latin typeface="+mj-lt"/>
              <a:ea typeface="12롯데마트드림Bold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5400" y="2106435"/>
            <a:ext cx="3024336" cy="400110"/>
          </a:xfrm>
          <a:prstGeom prst="rect">
            <a:avLst/>
          </a:prstGeom>
          <a:solidFill>
            <a:schemeClr val="tx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Degradation</a:t>
            </a:r>
            <a:endParaRPr lang="ko-KR" altLang="en-US" sz="2000" b="1" spc="-150" dirty="0">
              <a:solidFill>
                <a:schemeClr val="bg1"/>
              </a:solidFill>
              <a:latin typeface="+mj-lt"/>
              <a:ea typeface="12롯데마트드림Bold" panose="02020603020101020101" pitchFamily="18" charset="-127"/>
            </a:endParaRPr>
          </a:p>
        </p:txBody>
      </p:sp>
      <p:sp>
        <p:nvSpPr>
          <p:cNvPr id="14" name="위쪽 화살표 13"/>
          <p:cNvSpPr/>
          <p:nvPr/>
        </p:nvSpPr>
        <p:spPr>
          <a:xfrm>
            <a:off x="5099968" y="1324716"/>
            <a:ext cx="304800" cy="403943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646109" y="1371546"/>
            <a:ext cx="1238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Test 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성능 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7" name="아래쪽 화살표 16"/>
          <p:cNvSpPr/>
          <p:nvPr/>
        </p:nvSpPr>
        <p:spPr>
          <a:xfrm>
            <a:off x="6723024" y="1371546"/>
            <a:ext cx="314632" cy="40011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917950" y="2121824"/>
            <a:ext cx="1238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Train 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성능 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1" name="아래쪽 화살표 30"/>
          <p:cNvSpPr/>
          <p:nvPr/>
        </p:nvSpPr>
        <p:spPr>
          <a:xfrm>
            <a:off x="5095052" y="2091046"/>
            <a:ext cx="314632" cy="40011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686004" y="2121824"/>
            <a:ext cx="1238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Test 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성능 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3" name="아래쪽 화살표 32"/>
          <p:cNvSpPr/>
          <p:nvPr/>
        </p:nvSpPr>
        <p:spPr>
          <a:xfrm>
            <a:off x="6723024" y="2091046"/>
            <a:ext cx="314632" cy="40011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6423424" y="2841324"/>
            <a:ext cx="4426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Residual Learning</a:t>
            </a:r>
            <a:endParaRPr lang="ko-KR" altLang="en-US" sz="4000" dirty="0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050" name="Picture 2" descr="Left Icon 8727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205320" y="2685269"/>
            <a:ext cx="1060221" cy="106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000" y="3620212"/>
            <a:ext cx="4862227" cy="2764312"/>
          </a:xfrm>
          <a:prstGeom prst="rect">
            <a:avLst/>
          </a:prstGeom>
        </p:spPr>
      </p:pic>
      <p:grpSp>
        <p:nvGrpSpPr>
          <p:cNvPr id="46" name="그룹 45"/>
          <p:cNvGrpSpPr/>
          <p:nvPr/>
        </p:nvGrpSpPr>
        <p:grpSpPr>
          <a:xfrm>
            <a:off x="6398017" y="3991063"/>
            <a:ext cx="4452331" cy="1760808"/>
            <a:chOff x="6194323" y="3764921"/>
            <a:chExt cx="4452331" cy="1760808"/>
          </a:xfrm>
        </p:grpSpPr>
        <p:sp>
          <p:nvSpPr>
            <p:cNvPr id="36" name="TextBox 35"/>
            <p:cNvSpPr txBox="1"/>
            <p:nvPr/>
          </p:nvSpPr>
          <p:spPr>
            <a:xfrm>
              <a:off x="6265541" y="4854943"/>
              <a:ext cx="35907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Residual Mapping</a:t>
              </a:r>
              <a:endParaRPr lang="ko-KR" altLang="en-US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265541" y="4176965"/>
              <a:ext cx="26719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Original Mapping</a:t>
              </a:r>
              <a:endParaRPr lang="ko-KR" altLang="en-US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986683" y="3764921"/>
              <a:ext cx="1659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Optimization</a:t>
              </a:r>
              <a:endPara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236841" y="4176965"/>
              <a:ext cx="12388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rgbClr val="FF0000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Hard</a:t>
              </a:r>
              <a:endParaRPr lang="ko-KR" altLang="en-US" sz="2400" dirty="0">
                <a:solidFill>
                  <a:srgbClr val="FF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236841" y="4913934"/>
              <a:ext cx="12388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rgbClr val="FF0000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Easy</a:t>
              </a:r>
              <a:endParaRPr lang="ko-KR" altLang="en-US" sz="2400" dirty="0">
                <a:solidFill>
                  <a:srgbClr val="FF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6194323" y="4134253"/>
              <a:ext cx="440317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6194323" y="4768434"/>
              <a:ext cx="440317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8937523" y="3764921"/>
              <a:ext cx="0" cy="176080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/>
          <p:cNvSpPr txBox="1"/>
          <p:nvPr/>
        </p:nvSpPr>
        <p:spPr>
          <a:xfrm>
            <a:off x="2207568" y="6378080"/>
            <a:ext cx="1998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Residual Block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901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2. Deep Residual Learning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2848743"/>
            <a:ext cx="6934200" cy="334327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95400" y="1157667"/>
            <a:ext cx="3024336" cy="400110"/>
          </a:xfrm>
          <a:prstGeom prst="rect">
            <a:avLst/>
          </a:prstGeom>
          <a:solidFill>
            <a:schemeClr val="tx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Plain Layers</a:t>
            </a:r>
            <a:endParaRPr lang="ko-KR" altLang="en-US" sz="2000" b="1" spc="-150" dirty="0">
              <a:solidFill>
                <a:schemeClr val="bg1"/>
              </a:solidFill>
              <a:latin typeface="+mj-lt"/>
              <a:ea typeface="12롯데마트드림Bold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95400" y="1878733"/>
            <a:ext cx="3024336" cy="400110"/>
          </a:xfrm>
          <a:prstGeom prst="rect">
            <a:avLst/>
          </a:prstGeom>
          <a:solidFill>
            <a:schemeClr val="tx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Residual Layers</a:t>
            </a:r>
            <a:endParaRPr lang="ko-KR" altLang="en-US" sz="2000" b="1" spc="-150" dirty="0">
              <a:solidFill>
                <a:schemeClr val="bg1"/>
              </a:solidFill>
              <a:latin typeface="+mj-lt"/>
              <a:ea typeface="12롯데마트드림Bold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709903" y="1188445"/>
                <a:ext cx="19661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903" y="1188445"/>
                <a:ext cx="1966139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3719736" y="1886797"/>
                <a:ext cx="19464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736" y="1886797"/>
                <a:ext cx="1946475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/>
          <p:cNvGrpSpPr/>
          <p:nvPr/>
        </p:nvGrpSpPr>
        <p:grpSpPr>
          <a:xfrm>
            <a:off x="6464711" y="1244660"/>
            <a:ext cx="3249560" cy="1117046"/>
            <a:chOff x="6464711" y="1244660"/>
            <a:chExt cx="3249560" cy="1117046"/>
          </a:xfrm>
        </p:grpSpPr>
        <p:sp>
          <p:nvSpPr>
            <p:cNvPr id="8" name="직사각형 7"/>
            <p:cNvSpPr/>
            <p:nvPr/>
          </p:nvSpPr>
          <p:spPr>
            <a:xfrm>
              <a:off x="6941575" y="1244660"/>
              <a:ext cx="2772696" cy="111704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6941575" y="1244660"/>
                  <a:ext cx="27726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𝑂𝑟𝑖𝑔𝑖𝑛𝑎𝑙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𝑚𝑎𝑝𝑝𝑖𝑛𝑔</m:t>
                        </m:r>
                      </m:oMath>
                    </m:oMathPara>
                  </a14:m>
                  <a:endParaRPr lang="en-US" altLang="ko-KR" b="0" i="1" dirty="0" smtClean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1575" y="1244660"/>
                  <a:ext cx="2772696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6464711" y="1649262"/>
                  <a:ext cx="27726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):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𝑅𝑒𝑠𝑖𝑑𝑢𝑎𝑙</m:t>
                        </m:r>
                      </m:oMath>
                    </m:oMathPara>
                  </a14:m>
                  <a:endParaRPr lang="en-US" altLang="ko-KR" b="0" i="1" dirty="0" smtClean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4711" y="1649262"/>
                  <a:ext cx="2772696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6744072" y="1992374"/>
                  <a:ext cx="15215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𝐼𝑛𝑝𝑢𝑡</m:t>
                        </m:r>
                      </m:oMath>
                    </m:oMathPara>
                  </a14:m>
                  <a:endParaRPr lang="en-US" altLang="ko-KR" b="0" i="1" dirty="0" smtClean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4072" y="1992374"/>
                  <a:ext cx="1521543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Box 1"/>
          <p:cNvSpPr txBox="1"/>
          <p:nvPr/>
        </p:nvSpPr>
        <p:spPr>
          <a:xfrm>
            <a:off x="7235749" y="3416785"/>
            <a:ext cx="463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여러 비선형 </a:t>
            </a:r>
            <a:r>
              <a:rPr lang="en-US" altLang="ko-KR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Layer</a:t>
            </a:r>
            <a:r>
              <a:rPr lang="ko-KR" altLang="en-US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들이 복잡한 함수이고 </a:t>
            </a:r>
            <a:r>
              <a:rPr lang="en-US" altLang="ko-KR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Identity mapping</a:t>
            </a:r>
            <a:r>
              <a:rPr lang="ko-KR" altLang="en-US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 최적이라면</a:t>
            </a:r>
            <a:endParaRPr lang="ko-KR" altLang="en-US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35749" y="4194065"/>
            <a:ext cx="463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H(x)</a:t>
            </a:r>
            <a:r>
              <a:rPr lang="ko-KR" altLang="en-US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를 </a:t>
            </a:r>
            <a:r>
              <a:rPr lang="en-US" altLang="ko-KR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mapping </a:t>
            </a:r>
            <a:r>
              <a:rPr lang="ko-KR" altLang="en-US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시키는 것 보다</a:t>
            </a:r>
            <a:endParaRPr lang="en-US" altLang="ko-KR" dirty="0" smtClean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/>
            <a:r>
              <a:rPr lang="ko-KR" altLang="en-US" dirty="0" err="1" smtClean="0">
                <a:solidFill>
                  <a:srgbClr val="FF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잔차인</a:t>
            </a:r>
            <a:r>
              <a:rPr lang="ko-KR" altLang="en-US" dirty="0" smtClean="0">
                <a:solidFill>
                  <a:srgbClr val="FF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F(x)=0</a:t>
            </a:r>
            <a:r>
              <a:rPr lang="ko-KR" altLang="en-US" dirty="0" smtClean="0">
                <a:solidFill>
                  <a:srgbClr val="FF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으로</a:t>
            </a:r>
            <a:r>
              <a:rPr lang="en-US" altLang="ko-KR" dirty="0">
                <a:solidFill>
                  <a:srgbClr val="FF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만드는 것이 더 쉽다</a:t>
            </a:r>
            <a:endParaRPr lang="ko-KR" altLang="en-US" dirty="0">
              <a:solidFill>
                <a:srgbClr val="FF0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92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2630355" y="1743098"/>
            <a:ext cx="7437877" cy="492442"/>
          </a:xfrm>
          <a:prstGeom prst="roundRect">
            <a:avLst/>
          </a:prstGeom>
          <a:solidFill>
            <a:srgbClr val="465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2</a:t>
            </a:r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 Deep Residual Learning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5400" y="1157667"/>
            <a:ext cx="3024336" cy="400110"/>
          </a:xfrm>
          <a:prstGeom prst="rect">
            <a:avLst/>
          </a:prstGeom>
          <a:solidFill>
            <a:schemeClr val="tx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Shortcut connection </a:t>
            </a:r>
            <a:endParaRPr lang="ko-KR" altLang="en-US" sz="2000" b="1" spc="-150" dirty="0">
              <a:solidFill>
                <a:schemeClr val="bg1"/>
              </a:solidFill>
              <a:latin typeface="+mj-lt"/>
              <a:ea typeface="12롯데마트드림Bold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47574" y="5843385"/>
            <a:ext cx="3024336" cy="400110"/>
          </a:xfrm>
          <a:prstGeom prst="rect">
            <a:avLst/>
          </a:prstGeom>
          <a:solidFill>
            <a:schemeClr val="tx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Identity shortcut</a:t>
            </a:r>
            <a:endParaRPr lang="ko-KR" altLang="en-US" sz="2000" b="1" spc="-150" dirty="0">
              <a:solidFill>
                <a:schemeClr val="bg1"/>
              </a:solidFill>
              <a:latin typeface="+mj-lt"/>
              <a:ea typeface="12롯데마트드림Bold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19736" y="1188445"/>
            <a:ext cx="343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한 개 이상의 </a:t>
            </a:r>
            <a:r>
              <a:rPr lang="en-US" altLang="ko-KR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layer</a:t>
            </a:r>
            <a:r>
              <a:rPr lang="ko-KR" altLang="en-US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를 </a:t>
            </a:r>
            <a:r>
              <a:rPr lang="en-US" altLang="ko-KR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skip </a:t>
            </a:r>
            <a:r>
              <a:rPr lang="ko-KR" altLang="en-US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하는 것</a:t>
            </a:r>
            <a:endParaRPr lang="ko-KR" altLang="en-US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40" y="3601950"/>
            <a:ext cx="2724150" cy="5619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630355" y="1743098"/>
            <a:ext cx="7714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Input layer dimension</a:t>
            </a:r>
            <a:r>
              <a:rPr lang="en-US" altLang="ko-KR" sz="2400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2400" dirty="0" smtClean="0">
                <a:solidFill>
                  <a:srgbClr val="FF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==</a:t>
            </a:r>
            <a:r>
              <a:rPr lang="en-US" altLang="ko-KR" sz="2400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output layer dimension </a:t>
            </a:r>
            <a:endParaRPr lang="ko-KR" altLang="en-US" sz="24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4844" y="1712320"/>
            <a:ext cx="1337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조건 </a:t>
            </a:r>
            <a:r>
              <a:rPr lang="en-US" altLang="ko-KR" sz="2800" dirty="0" smtClean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!!</a:t>
            </a:r>
            <a:endParaRPr lang="ko-KR" altLang="en-US" sz="2800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3123" y="2507226"/>
            <a:ext cx="3913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1. If </a:t>
            </a:r>
            <a:r>
              <a:rPr lang="en-US" altLang="ko-KR" dirty="0" err="1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input.ndim</a:t>
            </a:r>
            <a:r>
              <a:rPr lang="en-US" altLang="ko-KR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== </a:t>
            </a:r>
            <a:r>
              <a:rPr lang="en-US" altLang="ko-KR" dirty="0" err="1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output.ndim</a:t>
            </a:r>
            <a:endParaRPr lang="ko-KR" altLang="en-US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456739" y="2506571"/>
            <a:ext cx="3913238" cy="3736924"/>
            <a:chOff x="6867832" y="2507226"/>
            <a:chExt cx="3913238" cy="3736924"/>
          </a:xfrm>
        </p:grpSpPr>
        <p:sp>
          <p:nvSpPr>
            <p:cNvPr id="21" name="TextBox 20"/>
            <p:cNvSpPr txBox="1"/>
            <p:nvPr/>
          </p:nvSpPr>
          <p:spPr>
            <a:xfrm>
              <a:off x="6867832" y="2507226"/>
              <a:ext cx="3913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2</a:t>
              </a:r>
              <a:r>
                <a:rPr lang="en-US" altLang="ko-KR" dirty="0" smtClean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. If </a:t>
              </a:r>
              <a:r>
                <a:rPr lang="en-US" altLang="ko-KR" dirty="0" err="1" smtClean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input.ndim</a:t>
              </a:r>
              <a:r>
                <a:rPr lang="en-US" altLang="ko-KR" dirty="0" smtClean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 != </a:t>
              </a:r>
              <a:r>
                <a:rPr lang="en-US" altLang="ko-KR" dirty="0" err="1" smtClean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output.ndim</a:t>
              </a:r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312282" y="5844040"/>
              <a:ext cx="3024336" cy="40011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spc="-150" dirty="0" smtClean="0">
                  <a:solidFill>
                    <a:schemeClr val="bg1"/>
                  </a:solidFill>
                  <a:latin typeface="+mj-lt"/>
                  <a:ea typeface="12롯데마트드림Bold" panose="02020603020101020101" pitchFamily="18" charset="-127"/>
                </a:rPr>
                <a:t>Projection shortcut</a:t>
              </a:r>
              <a:endParaRPr lang="ko-KR" altLang="en-US" sz="2000" b="1" spc="-150" dirty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09963" y="3249042"/>
              <a:ext cx="3228975" cy="485775"/>
            </a:xfrm>
            <a:prstGeom prst="rect">
              <a:avLst/>
            </a:prstGeom>
          </p:spPr>
        </p:pic>
      </p:grpSp>
      <p:grpSp>
        <p:nvGrpSpPr>
          <p:cNvPr id="19" name="그룹 18"/>
          <p:cNvGrpSpPr/>
          <p:nvPr/>
        </p:nvGrpSpPr>
        <p:grpSpPr>
          <a:xfrm>
            <a:off x="4844431" y="3203628"/>
            <a:ext cx="2612308" cy="2308401"/>
            <a:chOff x="4132656" y="3491929"/>
            <a:chExt cx="2612308" cy="230840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32656" y="3491929"/>
              <a:ext cx="2612308" cy="2308401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6349293" y="4739148"/>
              <a:ext cx="395636" cy="570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482603" y="4293349"/>
            <a:ext cx="3237133" cy="1117046"/>
            <a:chOff x="6477138" y="1244660"/>
            <a:chExt cx="3237133" cy="1117046"/>
          </a:xfrm>
        </p:grpSpPr>
        <p:sp>
          <p:nvSpPr>
            <p:cNvPr id="28" name="직사각형 27"/>
            <p:cNvSpPr/>
            <p:nvPr/>
          </p:nvSpPr>
          <p:spPr>
            <a:xfrm>
              <a:off x="6941575" y="1244660"/>
              <a:ext cx="2772696" cy="111704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6528163" y="1583069"/>
                  <a:ext cx="27726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𝑂𝑢𝑡𝑝𝑢𝑡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𝑣𝑒𝑐𝑡𝑜𝑟</m:t>
                        </m:r>
                      </m:oMath>
                    </m:oMathPara>
                  </a14:m>
                  <a:endParaRPr lang="en-US" altLang="ko-KR" b="0" i="1" dirty="0" smtClean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8163" y="1583069"/>
                  <a:ext cx="2772696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6477138" y="1954828"/>
                  <a:ext cx="27726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𝑤𝑒𝑖𝑔h𝑡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𝑙𝑎𝑦𝑒𝑟</m:t>
                        </m:r>
                      </m:oMath>
                    </m:oMathPara>
                  </a14:m>
                  <a:endParaRPr lang="en-US" altLang="ko-KR" b="0" i="1" dirty="0" smtClean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7138" y="1954828"/>
                  <a:ext cx="2772696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744037" y="1255999"/>
                  <a:ext cx="15215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𝐼𝑛𝑝𝑢𝑡</m:t>
                        </m:r>
                      </m:oMath>
                    </m:oMathPara>
                  </a14:m>
                  <a:endParaRPr lang="en-US" altLang="ko-KR" b="0" i="1" dirty="0" smtClean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4037" y="1255999"/>
                  <a:ext cx="1521543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8474" y="3090270"/>
            <a:ext cx="1847850" cy="342900"/>
          </a:xfrm>
          <a:prstGeom prst="rect">
            <a:avLst/>
          </a:prstGeom>
        </p:spPr>
      </p:pic>
      <p:pic>
        <p:nvPicPr>
          <p:cNvPr id="1026" name="Picture 2" descr="Arrow Icon 260166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442" y="3203628"/>
            <a:ext cx="693891" cy="69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그룹 35"/>
          <p:cNvGrpSpPr/>
          <p:nvPr/>
        </p:nvGrpSpPr>
        <p:grpSpPr>
          <a:xfrm>
            <a:off x="7624916" y="4073234"/>
            <a:ext cx="3237133" cy="1619695"/>
            <a:chOff x="6477138" y="1244659"/>
            <a:chExt cx="3237133" cy="1619695"/>
          </a:xfrm>
        </p:grpSpPr>
        <p:sp>
          <p:nvSpPr>
            <p:cNvPr id="37" name="직사각형 36"/>
            <p:cNvSpPr/>
            <p:nvPr/>
          </p:nvSpPr>
          <p:spPr>
            <a:xfrm>
              <a:off x="6941575" y="1244659"/>
              <a:ext cx="2772696" cy="16196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6528163" y="1583069"/>
                  <a:ext cx="27726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𝑂𝑢𝑡𝑝𝑢𝑡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𝑣𝑒𝑐𝑡𝑜𝑟</m:t>
                        </m:r>
                      </m:oMath>
                    </m:oMathPara>
                  </a14:m>
                  <a:endParaRPr lang="en-US" altLang="ko-KR" b="0" i="1" dirty="0" smtClean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8163" y="1583069"/>
                  <a:ext cx="2772696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6477138" y="1954828"/>
                  <a:ext cx="27726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𝑤𝑒𝑖𝑔h𝑡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𝑙𝑎𝑦𝑒𝑟</m:t>
                        </m:r>
                      </m:oMath>
                    </m:oMathPara>
                  </a14:m>
                  <a:endParaRPr lang="en-US" altLang="ko-KR" b="0" i="1" dirty="0" smtClean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7138" y="1954828"/>
                  <a:ext cx="2772696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6744037" y="1255999"/>
                  <a:ext cx="15215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𝐼𝑛𝑝𝑢𝑡</m:t>
                        </m:r>
                      </m:oMath>
                    </m:oMathPara>
                  </a14:m>
                  <a:endParaRPr lang="en-US" altLang="ko-KR" b="0" i="1" dirty="0" smtClean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4037" y="1255999"/>
                  <a:ext cx="1521543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7822454" y="5152735"/>
                <a:ext cx="27726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𝑆𝑞𝑢𝑎𝑟𝑒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</m:oMath>
                  </m:oMathPara>
                </a14:m>
                <a:endParaRPr lang="en-US" altLang="ko-KR" b="0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454" y="5152735"/>
                <a:ext cx="2772696" cy="369332"/>
              </a:xfrm>
              <a:prstGeom prst="rect">
                <a:avLst/>
              </a:prstGeom>
              <a:blipFill rotWithShape="0"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981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192347" y="3861451"/>
            <a:ext cx="11879563" cy="2867962"/>
          </a:xfrm>
          <a:prstGeom prst="roundRect">
            <a:avLst>
              <a:gd name="adj" fmla="val 1131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12롯데마트드림Bold" panose="02020603020101020101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403" y="865508"/>
            <a:ext cx="101842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(0) Network Architectures : 34-layers plain </a:t>
            </a:r>
            <a:r>
              <a:rPr lang="en-US" altLang="ko-KR" sz="30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vs</a:t>
            </a:r>
            <a:r>
              <a:rPr lang="en-US" altLang="ko-KR" sz="30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34- layers </a:t>
            </a:r>
            <a:r>
              <a:rPr lang="en-US" altLang="ko-KR" sz="3000" b="1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ResNet</a:t>
            </a:r>
            <a:endParaRPr lang="ko-KR" altLang="en-US" sz="3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2347" y="3548471"/>
            <a:ext cx="40518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34-layers Plain network</a:t>
            </a:r>
            <a:endParaRPr lang="ko-KR" altLang="en-US" sz="3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2347" y="3999131"/>
            <a:ext cx="11784305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· 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기본 네트워크</a:t>
            </a:r>
            <a:r>
              <a:rPr lang="ko-KR" altLang="en-US" sz="23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는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VGG 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네트워크에서 제안된 기법들을 적절히 이용</a:t>
            </a:r>
            <a:endParaRPr lang="en-US" altLang="ko-KR" sz="2300" spc="-1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· 3x3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의 작은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filter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이용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output feature map size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에 같도록 하기 위해 같은 개수의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filter 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사용</a:t>
            </a:r>
            <a:r>
              <a:rPr lang="en-US" altLang="ko-KR" sz="23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en-US" altLang="ko-KR" sz="2300" spc="-1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· feature map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의 사이즈가 절반으로 줄어들 때는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filter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의 개수를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배로 늘려서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 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다음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layer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의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channel 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값을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배로 늘림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 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이런 방법으로 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layer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마다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time-complexity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를 보존하는 형태로 구성</a:t>
            </a:r>
            <a:endParaRPr lang="en-US" altLang="ko-KR" sz="2300" spc="-1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· 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별도의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pooling layer 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사용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X , convolution layer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에서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stride 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값을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로 설정해 </a:t>
            </a:r>
            <a:r>
              <a:rPr lang="en-US" altLang="ko-KR" sz="2300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downsampling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진행</a:t>
            </a:r>
            <a:endParaRPr lang="en-US" altLang="ko-KR" sz="2300" spc="-1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· layer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의 마지막 부분에서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average pooling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을 사용해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1000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개의 클래스로 분류할 수 있도록 함</a:t>
            </a:r>
            <a:endParaRPr lang="en-US" altLang="ko-KR" sz="2300" spc="-1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· 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본 모델은 일반적인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VGG 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네트워크와 비교했을 때 더 적은 </a:t>
            </a:r>
            <a:r>
              <a:rPr lang="ko-KR" altLang="en-US" sz="2300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파라미터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사용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복잡도가 낮음</a:t>
            </a:r>
            <a:endParaRPr lang="en-US" altLang="ko-KR" sz="2300" spc="-1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sz="2000" spc="-1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ko-KR" altLang="en-US" sz="2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47" y="1967863"/>
            <a:ext cx="11784222" cy="13452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3</a:t>
            </a:r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 Experiments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08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192347" y="3861451"/>
            <a:ext cx="11879563" cy="2475181"/>
          </a:xfrm>
          <a:prstGeom prst="roundRect">
            <a:avLst>
              <a:gd name="adj" fmla="val 1131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12롯데마트드림Bold" panose="02020603020101020101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361" y="865508"/>
            <a:ext cx="101842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(0) Network Architectures : 34-layers plain </a:t>
            </a:r>
            <a:r>
              <a:rPr lang="en-US" altLang="ko-KR" sz="30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vs</a:t>
            </a:r>
            <a:r>
              <a:rPr lang="en-US" altLang="ko-KR" sz="30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34-layers </a:t>
            </a:r>
            <a:r>
              <a:rPr lang="en-US" altLang="ko-KR" sz="3000" b="1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ResNet</a:t>
            </a:r>
            <a:endParaRPr lang="ko-KR" altLang="en-US" sz="3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2347" y="3548471"/>
            <a:ext cx="40518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34-layers </a:t>
            </a:r>
            <a:r>
              <a:rPr lang="en-US" altLang="ko-KR" sz="3000" b="1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ResNet</a:t>
            </a:r>
            <a:endParaRPr lang="ko-KR" altLang="en-US" sz="3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2347" y="3999131"/>
            <a:ext cx="11784305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· convolution filter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를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2300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두개씩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묶어서 매번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residual function 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형태로 학습을 진행함</a:t>
            </a:r>
            <a:endParaRPr lang="en-US" altLang="ko-KR" sz="2300" spc="-1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· 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점선으로 표시된 것은 </a:t>
            </a:r>
            <a:r>
              <a:rPr lang="ko-KR" altLang="en-US" sz="2300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입력단과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2300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출력단의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dimension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 일치하지 않아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dimension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을 맞춰줄 수 있는 테크닉이 가미된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shortcut connection</a:t>
            </a:r>
          </a:p>
          <a:p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· convolution layer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를 </a:t>
            </a:r>
            <a:r>
              <a:rPr lang="ko-KR" altLang="en-US" sz="2300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두개씩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묶는 것을 총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</a:t>
            </a:r>
            <a:r>
              <a:rPr lang="ko-KR" altLang="en-US" sz="2300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번반복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그 다음 크기를 바꾸고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4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번 반복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또 다시 크기를 바꾸고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6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번 반복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크기 바꾸고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번 반복하는 식으로 구성됨</a:t>
            </a:r>
            <a:endParaRPr lang="en-US" altLang="ko-KR" sz="2300" spc="-1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· VGG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와 비교 했을 때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FLOPs(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계산 복잡도를 나타내는 척도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 감소</a:t>
            </a:r>
            <a:endParaRPr lang="en-US" altLang="ko-KR" sz="2300" spc="-1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ko-KR" altLang="en-US" sz="2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3" y="1586523"/>
            <a:ext cx="12143555" cy="17890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3</a:t>
            </a:r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 Experiments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923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12롯데마트드림Bold" panose="02020603020101020101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5" y="885327"/>
            <a:ext cx="101842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(1) ImageNet</a:t>
            </a:r>
            <a:endParaRPr lang="ko-KR" altLang="en-US" sz="3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1026" name="Picture 2" descr="Prepare the ImageNet dataset — gluoncv 0.11.0 document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486" y="1101444"/>
            <a:ext cx="3262809" cy="130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88721" y="3283171"/>
            <a:ext cx="5370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ko-KR" altLang="en-US" sz="2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706807"/>
              </p:ext>
            </p:extLst>
          </p:nvPr>
        </p:nvGraphicFramePr>
        <p:xfrm>
          <a:off x="1487170" y="2622547"/>
          <a:ext cx="9217660" cy="1766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415">
                  <a:extLst>
                    <a:ext uri="{9D8B030D-6E8A-4147-A177-3AD203B41FA5}">
                      <a16:colId xmlns="" xmlns:a16="http://schemas.microsoft.com/office/drawing/2014/main" val="1570845434"/>
                    </a:ext>
                  </a:extLst>
                </a:gridCol>
                <a:gridCol w="2304415">
                  <a:extLst>
                    <a:ext uri="{9D8B030D-6E8A-4147-A177-3AD203B41FA5}">
                      <a16:colId xmlns="" xmlns:a16="http://schemas.microsoft.com/office/drawing/2014/main" val="4232889176"/>
                    </a:ext>
                  </a:extLst>
                </a:gridCol>
                <a:gridCol w="2438400">
                  <a:extLst>
                    <a:ext uri="{9D8B030D-6E8A-4147-A177-3AD203B41FA5}">
                      <a16:colId xmlns="" xmlns:a16="http://schemas.microsoft.com/office/drawing/2014/main" val="2543868041"/>
                    </a:ext>
                  </a:extLst>
                </a:gridCol>
                <a:gridCol w="2170430">
                  <a:extLst>
                    <a:ext uri="{9D8B030D-6E8A-4147-A177-3AD203B41FA5}">
                      <a16:colId xmlns="" xmlns:a16="http://schemas.microsoft.com/office/drawing/2014/main" val="3182930196"/>
                    </a:ext>
                  </a:extLst>
                </a:gridCol>
              </a:tblGrid>
              <a:tr h="88310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2897697"/>
                  </a:ext>
                </a:extLst>
              </a:tr>
              <a:tr h="88310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3595590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1551582" y="2830408"/>
            <a:ext cx="20460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2700" b="1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Num</a:t>
            </a:r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of Class</a:t>
            </a:r>
            <a:endParaRPr lang="ko-KR" altLang="en-US" sz="27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52215" y="2577697"/>
            <a:ext cx="2685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2700" b="1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Num</a:t>
            </a:r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of</a:t>
            </a:r>
          </a:p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Training images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938892" y="2577697"/>
            <a:ext cx="2685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2700" b="1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Num</a:t>
            </a:r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of</a:t>
            </a:r>
          </a:p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Validation images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237975" y="2577697"/>
            <a:ext cx="2685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2700" b="1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Num</a:t>
            </a:r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of</a:t>
            </a:r>
          </a:p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Test images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68898" y="3683281"/>
            <a:ext cx="26851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1,000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597638" y="3683281"/>
            <a:ext cx="26851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1,280,000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938891" y="3698007"/>
            <a:ext cx="26851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50,000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64013" y="3698007"/>
            <a:ext cx="26851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100,000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51824" y="4639399"/>
            <a:ext cx="85741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ImageNet Classification</a:t>
            </a:r>
            <a:r>
              <a:rPr lang="ko-KR" altLang="en-US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에서는 </a:t>
            </a:r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</a:t>
            </a:r>
            <a:r>
              <a:rPr lang="ko-KR" altLang="en-US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가지 포인트에 대해 실험 진행</a:t>
            </a:r>
            <a:endParaRPr lang="en-US" altLang="ko-KR" sz="2700" b="1" spc="-1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698307" y="5242012"/>
            <a:ext cx="879538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1 ) Comparing Plain network and </a:t>
            </a:r>
            <a:r>
              <a:rPr lang="en-US" altLang="ko-KR" sz="2500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ResNet</a:t>
            </a:r>
            <a:endParaRPr lang="en-US" altLang="ko-KR" sz="2500" spc="-1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en-US" altLang="ko-KR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2 ) Identity and projection shortcut impacts on the performance</a:t>
            </a:r>
          </a:p>
          <a:p>
            <a:pPr algn="ctr"/>
            <a:r>
              <a:rPr lang="en-US" altLang="ko-KR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3 ) Comparing 34, 50, 101 and 152 layer </a:t>
            </a:r>
            <a:r>
              <a:rPr lang="en-US" altLang="ko-KR" sz="2500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ResNet</a:t>
            </a:r>
            <a:r>
              <a:rPr lang="en-US" altLang="ko-KR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3</a:t>
            </a:r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 Experiments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479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5188</TotalTime>
  <Words>1014</Words>
  <Application>Microsoft Office PowerPoint</Application>
  <PresentationFormat>와이드스크린</PresentationFormat>
  <Paragraphs>196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9" baseType="lpstr">
      <vt:lpstr>경기천년제목V Bold</vt:lpstr>
      <vt:lpstr>12롯데마트행복Bold</vt:lpstr>
      <vt:lpstr>Arial</vt:lpstr>
      <vt:lpstr>12롯데마트드림Bold</vt:lpstr>
      <vt:lpstr>경기천년제목 Light</vt:lpstr>
      <vt:lpstr>08서울남산체 B</vt:lpstr>
      <vt:lpstr>Wingdings</vt:lpstr>
      <vt:lpstr>경기천년제목 Bold</vt:lpstr>
      <vt:lpstr>경기천년제목 Medium</vt:lpstr>
      <vt:lpstr>맑은 고딕</vt:lpstr>
      <vt:lpstr>Cambria Math</vt:lpstr>
      <vt:lpstr>-윤고딕340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정만 최</dc:creator>
  <cp:lastModifiedBy>김 영민</cp:lastModifiedBy>
  <cp:revision>136</cp:revision>
  <dcterms:created xsi:type="dcterms:W3CDTF">2020-01-07T10:41:50Z</dcterms:created>
  <dcterms:modified xsi:type="dcterms:W3CDTF">2021-03-18T05:58:31Z</dcterms:modified>
</cp:coreProperties>
</file>